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ink/ink4.xml" ContentType="application/inkml+xml"/>
  <Override PartName="/ppt/ink/ink5.xml" ContentType="application/inkml+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10"/>
  </p:notesMasterIdLst>
  <p:sldIdLst>
    <p:sldId id="256" r:id="rId2"/>
    <p:sldId id="257" r:id="rId3"/>
    <p:sldId id="258" r:id="rId4"/>
    <p:sldId id="259" r:id="rId5"/>
    <p:sldId id="260" r:id="rId6"/>
    <p:sldId id="262" r:id="rId7"/>
    <p:sldId id="263" r:id="rId8"/>
    <p:sldId id="264" r:id="rId9"/>
  </p:sldIdLst>
  <p:sldSz cx="9144000" cy="5143500" type="screen16x9"/>
  <p:notesSz cx="6858000" cy="9144000"/>
  <p:embeddedFontLst>
    <p:embeddedFont>
      <p:font typeface="Crimson Text" pitchFamily="2" charset="0"/>
      <p:regular r:id="rId11"/>
      <p:bold r:id="rId12"/>
      <p:italic r:id="rId13"/>
      <p:boldItalic r:id="rId14"/>
    </p:embeddedFont>
    <p:embeddedFont>
      <p:font typeface="Lato" panose="020F0502020204030203" pitchFamily="34" charset="0"/>
      <p:regular r:id="rId15"/>
      <p:bold r:id="rId16"/>
      <p:italic r:id="rId17"/>
      <p:boldItalic r:id="rId18"/>
    </p:embeddedFont>
    <p:embeddedFont>
      <p:font typeface="Montserrat" pitchFamily="2" charset="0"/>
      <p:regular r:id="rId19"/>
      <p:bold r:id="rId20"/>
      <p:italic r:id="rId21"/>
      <p:boldItalic r:id="rId22"/>
    </p:embeddedFont>
    <p:embeddedFont>
      <p:font typeface="Vidaloka" panose="02000504000000020004" pitchFamily="2"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E879DB8-503E-40E3-AF29-79DD0EF6A6FB}">
          <p14:sldIdLst>
            <p14:sldId id="256"/>
            <p14:sldId id="257"/>
            <p14:sldId id="258"/>
            <p14:sldId id="259"/>
            <p14:sldId id="260"/>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48C96C-3D92-42B0-970E-6321B493C13E}">
  <a:tblStyle styleId="{C048C96C-3D92-42B0-970E-6321B493C1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9" d="100"/>
          <a:sy n="109" d="100"/>
        </p:scale>
        <p:origin x="60" y="-3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3.fntdata" /><Relationship Id="rId18" Type="http://schemas.openxmlformats.org/officeDocument/2006/relationships/font" Target="fonts/font8.fntdata" /><Relationship Id="rId26"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font" Target="fonts/font11.fntdata" /><Relationship Id="rId7" Type="http://schemas.openxmlformats.org/officeDocument/2006/relationships/slide" Target="slides/slide6.xml" /><Relationship Id="rId12" Type="http://schemas.openxmlformats.org/officeDocument/2006/relationships/font" Target="fonts/font2.fntdata" /><Relationship Id="rId17" Type="http://schemas.openxmlformats.org/officeDocument/2006/relationships/font" Target="fonts/font7.fntdata" /><Relationship Id="rId25"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font" Target="fonts/font6.fntdata" /><Relationship Id="rId20" Type="http://schemas.openxmlformats.org/officeDocument/2006/relationships/font" Target="fonts/font10.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1.fntdata" /><Relationship Id="rId24"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font" Target="fonts/font5.fntdata" /><Relationship Id="rId23" Type="http://schemas.openxmlformats.org/officeDocument/2006/relationships/font" Target="fonts/font13.fntdata" /><Relationship Id="rId10" Type="http://schemas.openxmlformats.org/officeDocument/2006/relationships/notesMaster" Target="notesMasters/notesMaster1.xml" /><Relationship Id="rId19" Type="http://schemas.openxmlformats.org/officeDocument/2006/relationships/font" Target="fonts/font9.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4.fntdata" /><Relationship Id="rId22" Type="http://schemas.openxmlformats.org/officeDocument/2006/relationships/font" Target="fonts/font12.fntdata" /><Relationship Id="rId27" Type="http://schemas.openxmlformats.org/officeDocument/2006/relationships/tableStyles" Target="tableStyles.xml" /></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4:15:20.888"/>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4:15:23.539"/>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4T14:15:28.872"/>
    </inkml:context>
    <inkml:brush xml:id="br0">
      <inkml:brushProperty name="width" value="0.05" units="cm"/>
      <inkml:brushProperty name="height" value="0.05" units="cm"/>
    </inkml:brush>
  </inkml:definitions>
  <inkml:trace contextRef="#ctx0" brushRef="#br0">1 1 24575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4T14:16:34.73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14T14:16:36.829"/>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0" r:id="rId6"/>
    <p:sldLayoutId id="2147483661" r:id="rId7"/>
    <p:sldLayoutId id="2147483663" r:id="rId8"/>
    <p:sldLayoutId id="2147483664" r:id="rId9"/>
    <p:sldLayoutId id="2147483696" r:id="rId10"/>
    <p:sldLayoutId id="2147483697" r:id="rId11"/>
    <p:sldLayoutId id="2147483698" r:id="rId12"/>
    <p:sldLayoutId id="214748369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5.xml" /></Relationships>
</file>

<file path=ppt/slides/_rels/slide4.xml.rels><?xml version="1.0" encoding="UTF-8" standalone="yes"?>
<Relationships xmlns="http://schemas.openxmlformats.org/package/2006/relationships"><Relationship Id="rId8" Type="http://schemas.openxmlformats.org/officeDocument/2006/relationships/image" Target="../media/image2.png" /><Relationship Id="rId3" Type="http://schemas.openxmlformats.org/officeDocument/2006/relationships/customXml" Target="../ink/ink1.xml" /><Relationship Id="rId7" Type="http://schemas.openxmlformats.org/officeDocument/2006/relationships/customXml" Target="../ink/ink4.xml" /><Relationship Id="rId2" Type="http://schemas.openxmlformats.org/officeDocument/2006/relationships/notesSlide" Target="../notesSlides/notesSlide4.xml" /><Relationship Id="rId1" Type="http://schemas.openxmlformats.org/officeDocument/2006/relationships/slideLayout" Target="../slideLayouts/slideLayout6.xml" /><Relationship Id="rId6" Type="http://schemas.openxmlformats.org/officeDocument/2006/relationships/customXml" Target="../ink/ink3.xml" /><Relationship Id="rId5" Type="http://schemas.openxmlformats.org/officeDocument/2006/relationships/customXml" Target="../ink/ink2.xml" /><Relationship Id="rId10" Type="http://schemas.openxmlformats.org/officeDocument/2006/relationships/image" Target="../media/image3.png" /><Relationship Id="rId4" Type="http://schemas.openxmlformats.org/officeDocument/2006/relationships/image" Target="../media/image1.png" /><Relationship Id="rId9" Type="http://schemas.openxmlformats.org/officeDocument/2006/relationships/customXml" Target="../ink/ink5.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6.xml" /><Relationship Id="rId1" Type="http://schemas.openxmlformats.org/officeDocument/2006/relationships/slideLayout" Target="../slideLayouts/slideLayout3.xml" /><Relationship Id="rId4" Type="http://schemas.openxmlformats.org/officeDocument/2006/relationships/image" Target="../media/image5.jpeg" /></Relationships>
</file>

<file path=ppt/slides/_rels/slide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7.xml" /><Relationship Id="rId1" Type="http://schemas.openxmlformats.org/officeDocument/2006/relationships/slideLayout" Target="../slideLayouts/slideLayout8.xml" /><Relationship Id="rId4" Type="http://schemas.openxmlformats.org/officeDocument/2006/relationships/image" Target="../media/image7.png" /></Relationships>
</file>

<file path=ppt/slides/_rels/slide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8.xml" /><Relationship Id="rId1" Type="http://schemas.openxmlformats.org/officeDocument/2006/relationships/slideLayout" Target="../slideLayouts/slideLayout9.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99623" y="1324500"/>
            <a:ext cx="8886422" cy="2052600"/>
          </a:xfrm>
          <a:prstGeom prst="rect">
            <a:avLst/>
          </a:prstGeom>
        </p:spPr>
        <p:txBody>
          <a:bodyPr spcFirstLastPara="1" wrap="square" lIns="91425" tIns="91425" rIns="91425" bIns="91425" anchor="b" anchorCtr="0">
            <a:noAutofit/>
          </a:bodyPr>
          <a:lstStyle/>
          <a:p>
            <a:pPr lvl="0"/>
            <a:r>
              <a:rPr lang="en-IN" dirty="0"/>
              <a:t>Foreign Direct Investment Analytics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342900" lvl="0" algn="l" rtl="0">
              <a:spcBef>
                <a:spcPts val="1200"/>
              </a:spcBef>
              <a:spcAft>
                <a:spcPts val="1200"/>
              </a:spcAft>
              <a:buFont typeface="+mj-lt"/>
              <a:buAutoNum type="arabicPeriod"/>
            </a:pPr>
            <a:r>
              <a:rPr lang="en-US" sz="1800" dirty="0"/>
              <a:t>In today's globalized world, foreign direct investment (FDI) plays a critical role in driving economic growth and development. </a:t>
            </a:r>
          </a:p>
          <a:p>
            <a:pPr marL="342900" lvl="0" algn="l" rtl="0">
              <a:spcBef>
                <a:spcPts val="1200"/>
              </a:spcBef>
              <a:spcAft>
                <a:spcPts val="1200"/>
              </a:spcAft>
              <a:buFont typeface="+mj-lt"/>
              <a:buAutoNum type="arabicPeriod"/>
            </a:pPr>
            <a:r>
              <a:rPr lang="en-US" sz="1800" dirty="0"/>
              <a:t>This presentation delves into the world of FDI analytics, equipping you with the insights to make informed decisions about foreign investment. </a:t>
            </a:r>
          </a:p>
          <a:p>
            <a:pPr marL="342900" lvl="0" algn="l" rtl="0">
              <a:spcBef>
                <a:spcPts val="1200"/>
              </a:spcBef>
              <a:spcAft>
                <a:spcPts val="1200"/>
              </a:spcAft>
              <a:buFont typeface="+mj-lt"/>
              <a:buAutoNum type="arabicPeriod"/>
            </a:pPr>
            <a:r>
              <a:rPr lang="en-US" sz="1800" dirty="0"/>
              <a:t>We'll explore key trends, identify attractive sectors, and uncover valuable opportunities for both investors and countries seeking FDI.</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1030310" y="445025"/>
            <a:ext cx="811369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Details Of Data</a:t>
            </a:r>
            <a:br>
              <a:rPr lang="en-US" dirty="0"/>
            </a:br>
            <a:br>
              <a:rPr lang="en-US" dirty="0"/>
            </a:br>
            <a:r>
              <a:rPr lang="en-US" sz="2000" dirty="0">
                <a:latin typeface="+mn-lt"/>
              </a:rPr>
              <a:t>Investment decisions are often a balancing act between historical data and calculated risks. This project leverages analytics to navigate this uncertainty and identify equilibrium investment opportunities in the Indian FDI landscape. We will analyze FDI data from 2000-01 to 2016-17, uncovering trends across various sectors and years. This data-driven approach will equip us to make informed investment decisions and understand the evolving dynamics of FDI in India.</a:t>
            </a:r>
            <a:endParaRPr sz="2000"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29" name="Google Shape;529;p62"/>
          <p:cNvSpPr txBox="1">
            <a:spLocks noGrp="1"/>
          </p:cNvSpPr>
          <p:nvPr>
            <p:ph type="title" idx="21"/>
          </p:nvPr>
        </p:nvSpPr>
        <p:spPr>
          <a:xfrm>
            <a:off x="0" y="285843"/>
            <a:ext cx="9142200" cy="731882"/>
          </a:xfrm>
          <a:prstGeom prst="rect">
            <a:avLst/>
          </a:prstGeom>
        </p:spPr>
        <p:txBody>
          <a:bodyPr spcFirstLastPara="1" wrap="square" lIns="91425" tIns="91425" rIns="91425" bIns="91425" anchor="t" anchorCtr="0">
            <a:noAutofit/>
          </a:bodyPr>
          <a:lstStyle/>
          <a:p>
            <a:pPr lvl="0"/>
            <a:r>
              <a:rPr lang="en-US" dirty="0">
                <a:solidFill>
                  <a:srgbClr val="00B0F0"/>
                </a:solidFill>
              </a:rPr>
              <a:t>Unveiling FDI Trends in India: A Data-Driven Approach</a:t>
            </a:r>
            <a:br>
              <a:rPr lang="en-US" dirty="0">
                <a:solidFill>
                  <a:srgbClr val="00B0F0"/>
                </a:solidFill>
              </a:rPr>
            </a:br>
            <a:br>
              <a:rPr lang="en-US" dirty="0"/>
            </a:br>
            <a:br>
              <a:rPr lang="en-US" dirty="0"/>
            </a:br>
            <a:br>
              <a:rPr lang="en-US" dirty="0"/>
            </a:br>
            <a:endParaRPr dirty="0"/>
          </a:p>
        </p:txBody>
      </p:sp>
      <p:grpSp>
        <p:nvGrpSpPr>
          <p:cNvPr id="18" name="Group 17">
            <a:extLst>
              <a:ext uri="{FF2B5EF4-FFF2-40B4-BE49-F238E27FC236}">
                <a16:creationId xmlns:a16="http://schemas.microsoft.com/office/drawing/2014/main" id="{7920229F-BE9E-2AA1-A52A-A7F7B3623522}"/>
              </a:ext>
            </a:extLst>
          </p:cNvPr>
          <p:cNvGrpSpPr/>
          <p:nvPr/>
        </p:nvGrpSpPr>
        <p:grpSpPr>
          <a:xfrm>
            <a:off x="5428288" y="1352008"/>
            <a:ext cx="109800" cy="464040"/>
            <a:chOff x="5428288" y="1352008"/>
            <a:chExt cx="109800" cy="464040"/>
          </a:xfrm>
        </p:grpSpPr>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9D7CD3B-F81D-470B-5CD3-A607C0FEDABF}"/>
                    </a:ext>
                  </a:extLst>
                </p14:cNvPr>
                <p14:cNvContentPartPr/>
                <p14:nvPr/>
              </p14:nvContentPartPr>
              <p14:xfrm>
                <a:off x="5537728" y="1815688"/>
                <a:ext cx="360" cy="360"/>
              </p14:xfrm>
            </p:contentPart>
          </mc:Choice>
          <mc:Fallback xmlns="">
            <p:pic>
              <p:nvPicPr>
                <p:cNvPr id="15" name="Ink 14">
                  <a:extLst>
                    <a:ext uri="{FF2B5EF4-FFF2-40B4-BE49-F238E27FC236}">
                      <a16:creationId xmlns:a16="http://schemas.microsoft.com/office/drawing/2014/main" id="{39D7CD3B-F81D-470B-5CD3-A607C0FEDABF}"/>
                    </a:ext>
                  </a:extLst>
                </p:cNvPr>
                <p:cNvPicPr/>
                <p:nvPr/>
              </p:nvPicPr>
              <p:blipFill>
                <a:blip r:embed="rId4"/>
                <a:stretch>
                  <a:fillRect/>
                </a:stretch>
              </p:blipFill>
              <p:spPr>
                <a:xfrm>
                  <a:off x="5528728" y="18066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EF04B499-4A31-CE4C-B983-DF69B2FA2A40}"/>
                    </a:ext>
                  </a:extLst>
                </p14:cNvPr>
                <p14:cNvContentPartPr/>
                <p14:nvPr/>
              </p14:nvContentPartPr>
              <p14:xfrm>
                <a:off x="5428288" y="1352008"/>
                <a:ext cx="360" cy="360"/>
              </p14:xfrm>
            </p:contentPart>
          </mc:Choice>
          <mc:Fallback xmlns="">
            <p:pic>
              <p:nvPicPr>
                <p:cNvPr id="16" name="Ink 15">
                  <a:extLst>
                    <a:ext uri="{FF2B5EF4-FFF2-40B4-BE49-F238E27FC236}">
                      <a16:creationId xmlns:a16="http://schemas.microsoft.com/office/drawing/2014/main" id="{EF04B499-4A31-CE4C-B983-DF69B2FA2A40}"/>
                    </a:ext>
                  </a:extLst>
                </p:cNvPr>
                <p:cNvPicPr/>
                <p:nvPr/>
              </p:nvPicPr>
              <p:blipFill>
                <a:blip r:embed="rId4"/>
                <a:stretch>
                  <a:fillRect/>
                </a:stretch>
              </p:blipFill>
              <p:spPr>
                <a:xfrm>
                  <a:off x="5419288" y="1343008"/>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D32A0AD3-4B81-D10F-285F-E4B993BC8310}"/>
                  </a:ext>
                </a:extLst>
              </p14:cNvPr>
              <p14:cNvContentPartPr/>
              <p14:nvPr/>
            </p14:nvContentPartPr>
            <p14:xfrm>
              <a:off x="5215528" y="1616248"/>
              <a:ext cx="360" cy="360"/>
            </p14:xfrm>
          </p:contentPart>
        </mc:Choice>
        <mc:Fallback xmlns="">
          <p:pic>
            <p:nvPicPr>
              <p:cNvPr id="19" name="Ink 18">
                <a:extLst>
                  <a:ext uri="{FF2B5EF4-FFF2-40B4-BE49-F238E27FC236}">
                    <a16:creationId xmlns:a16="http://schemas.microsoft.com/office/drawing/2014/main" id="{D32A0AD3-4B81-D10F-285F-E4B993BC8310}"/>
                  </a:ext>
                </a:extLst>
              </p:cNvPr>
              <p:cNvPicPr/>
              <p:nvPr/>
            </p:nvPicPr>
            <p:blipFill>
              <a:blip r:embed="rId4"/>
              <a:stretch>
                <a:fillRect/>
              </a:stretch>
            </p:blipFill>
            <p:spPr>
              <a:xfrm>
                <a:off x="5206888" y="1607608"/>
                <a:ext cx="18000" cy="18000"/>
              </a:xfrm>
              <a:prstGeom prst="rect">
                <a:avLst/>
              </a:prstGeom>
            </p:spPr>
          </p:pic>
        </mc:Fallback>
      </mc:AlternateContent>
      <p:sp>
        <p:nvSpPr>
          <p:cNvPr id="20" name="Rectangle 19">
            <a:extLst>
              <a:ext uri="{FF2B5EF4-FFF2-40B4-BE49-F238E27FC236}">
                <a16:creationId xmlns:a16="http://schemas.microsoft.com/office/drawing/2014/main" id="{81541864-45FF-67F7-0674-5AA45E258F8C}"/>
              </a:ext>
            </a:extLst>
          </p:cNvPr>
          <p:cNvSpPr/>
          <p:nvPr/>
        </p:nvSpPr>
        <p:spPr>
          <a:xfrm>
            <a:off x="299434" y="1011087"/>
            <a:ext cx="1700011" cy="3155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92D050"/>
                </a:solidFill>
              </a:rPr>
              <a:t>Investment Object </a:t>
            </a:r>
          </a:p>
        </p:txBody>
      </p:sp>
      <p:grpSp>
        <p:nvGrpSpPr>
          <p:cNvPr id="23" name="Group 22">
            <a:extLst>
              <a:ext uri="{FF2B5EF4-FFF2-40B4-BE49-F238E27FC236}">
                <a16:creationId xmlns:a16="http://schemas.microsoft.com/office/drawing/2014/main" id="{21EADA14-AA27-3C59-C38E-D31EBC18D9A3}"/>
              </a:ext>
            </a:extLst>
          </p:cNvPr>
          <p:cNvGrpSpPr/>
          <p:nvPr/>
        </p:nvGrpSpPr>
        <p:grpSpPr>
          <a:xfrm>
            <a:off x="3399688" y="1854208"/>
            <a:ext cx="26280" cy="97200"/>
            <a:chOff x="3399688" y="1854208"/>
            <a:chExt cx="26280" cy="97200"/>
          </a:xfrm>
        </p:grpSpPr>
        <mc:AlternateContent xmlns:mc="http://schemas.openxmlformats.org/markup-compatibility/2006">
          <mc:Choice xmlns:p14="http://schemas.microsoft.com/office/powerpoint/2010/main" xmlns:aink="http://schemas.microsoft.com/office/drawing/2016/ink" xmlns="" Requires="p14 aink">
            <p:contentPart p14:bwMode="auto" r:id="rId7">
              <p14:nvContentPartPr>
                <p14:cNvPr id="21" name="Ink 20">
                  <a:extLst>
                    <a:ext uri="{FF2B5EF4-FFF2-40B4-BE49-F238E27FC236}">
                      <a16:creationId xmlns:a16="http://schemas.microsoft.com/office/drawing/2014/main" id="{2091621B-1664-497D-8C63-964EFCF0EA85}"/>
                    </a:ext>
                  </a:extLst>
                </p14:cNvPr>
                <p14:cNvContentPartPr/>
                <p14:nvPr/>
              </p14:nvContentPartPr>
              <p14:xfrm>
                <a:off x="3399688" y="1951048"/>
                <a:ext cx="360" cy="360"/>
              </p14:xfrm>
            </p:contentPart>
          </mc:Choice>
          <mc:Fallback>
            <p:pic>
              <p:nvPicPr>
                <p:cNvPr id="21" name="Ink 20">
                  <a:extLst>
                    <a:ext uri="{FF2B5EF4-FFF2-40B4-BE49-F238E27FC236}">
                      <a16:creationId xmlns:a16="http://schemas.microsoft.com/office/drawing/2014/main" id="{2091621B-1664-497D-8C63-964EFCF0EA85}"/>
                    </a:ext>
                  </a:extLst>
                </p:cNvPr>
                <p:cNvPicPr/>
                <p:nvPr/>
              </p:nvPicPr>
              <p:blipFill>
                <a:blip r:embed="rId8"/>
                <a:stretch>
                  <a:fillRect/>
                </a:stretch>
              </p:blipFill>
              <p:spPr>
                <a:xfrm>
                  <a:off x="3391048" y="1897048"/>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xmlns="" Requires="p14 aink">
            <p:contentPart p14:bwMode="auto" r:id="rId9">
              <p14:nvContentPartPr>
                <p14:cNvPr id="22" name="Ink 21">
                  <a:extLst>
                    <a:ext uri="{FF2B5EF4-FFF2-40B4-BE49-F238E27FC236}">
                      <a16:creationId xmlns:a16="http://schemas.microsoft.com/office/drawing/2014/main" id="{8E6C2B62-78D0-569D-6E18-FE3AB02B4A50}"/>
                    </a:ext>
                  </a:extLst>
                </p14:cNvPr>
                <p14:cNvContentPartPr/>
                <p14:nvPr/>
              </p14:nvContentPartPr>
              <p14:xfrm>
                <a:off x="3425608" y="1854208"/>
                <a:ext cx="360" cy="360"/>
              </p14:xfrm>
            </p:contentPart>
          </mc:Choice>
          <mc:Fallback>
            <p:pic>
              <p:nvPicPr>
                <p:cNvPr id="22" name="Ink 21">
                  <a:extLst>
                    <a:ext uri="{FF2B5EF4-FFF2-40B4-BE49-F238E27FC236}">
                      <a16:creationId xmlns:a16="http://schemas.microsoft.com/office/drawing/2014/main" id="{8E6C2B62-78D0-569D-6E18-FE3AB02B4A50}"/>
                    </a:ext>
                  </a:extLst>
                </p:cNvPr>
                <p:cNvPicPr/>
                <p:nvPr/>
              </p:nvPicPr>
              <p:blipFill>
                <a:blip r:embed="rId10"/>
                <a:stretch>
                  <a:fillRect/>
                </a:stretch>
              </p:blipFill>
              <p:spPr>
                <a:xfrm>
                  <a:off x="3416968" y="1800568"/>
                  <a:ext cx="18000" cy="108000"/>
                </a:xfrm>
                <a:prstGeom prst="rect">
                  <a:avLst/>
                </a:prstGeom>
              </p:spPr>
            </p:pic>
          </mc:Fallback>
        </mc:AlternateContent>
      </p:grpSp>
      <p:sp>
        <p:nvSpPr>
          <p:cNvPr id="24" name="Arrow: Down 23">
            <a:extLst>
              <a:ext uri="{FF2B5EF4-FFF2-40B4-BE49-F238E27FC236}">
                <a16:creationId xmlns:a16="http://schemas.microsoft.com/office/drawing/2014/main" id="{718440B9-AD89-F829-7018-79FF07629586}"/>
              </a:ext>
            </a:extLst>
          </p:cNvPr>
          <p:cNvSpPr/>
          <p:nvPr/>
        </p:nvSpPr>
        <p:spPr>
          <a:xfrm>
            <a:off x="1025726" y="1328903"/>
            <a:ext cx="45719" cy="3155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5C81B86D-C738-6672-FA0E-BB39904519AA}"/>
              </a:ext>
            </a:extLst>
          </p:cNvPr>
          <p:cNvSpPr/>
          <p:nvPr/>
        </p:nvSpPr>
        <p:spPr>
          <a:xfrm>
            <a:off x="264774" y="1681167"/>
            <a:ext cx="1785182" cy="4316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92D050"/>
                </a:solidFill>
              </a:rPr>
              <a:t>Historical Data      (different events)</a:t>
            </a:r>
          </a:p>
        </p:txBody>
      </p:sp>
      <p:sp>
        <p:nvSpPr>
          <p:cNvPr id="26" name="Arrow: Down 25">
            <a:extLst>
              <a:ext uri="{FF2B5EF4-FFF2-40B4-BE49-F238E27FC236}">
                <a16:creationId xmlns:a16="http://schemas.microsoft.com/office/drawing/2014/main" id="{562E27E0-9FDF-5C8D-5381-9DC0DB66FF27}"/>
              </a:ext>
            </a:extLst>
          </p:cNvPr>
          <p:cNvSpPr/>
          <p:nvPr/>
        </p:nvSpPr>
        <p:spPr>
          <a:xfrm>
            <a:off x="1025726" y="2215116"/>
            <a:ext cx="45719" cy="3155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75EE0FD5-7BC7-FD54-1076-5C9DAA3F95D3}"/>
              </a:ext>
            </a:extLst>
          </p:cNvPr>
          <p:cNvSpPr/>
          <p:nvPr/>
        </p:nvSpPr>
        <p:spPr>
          <a:xfrm>
            <a:off x="264774" y="2568151"/>
            <a:ext cx="1823818" cy="3155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a:t>
            </a:r>
            <a:r>
              <a:rPr lang="en-IN" dirty="0">
                <a:solidFill>
                  <a:srgbClr val="92D050"/>
                </a:solidFill>
              </a:rPr>
              <a:t>Risk</a:t>
            </a:r>
            <a:r>
              <a:rPr lang="en-IN" dirty="0"/>
              <a:t> </a:t>
            </a:r>
          </a:p>
        </p:txBody>
      </p:sp>
      <p:sp>
        <p:nvSpPr>
          <p:cNvPr id="30" name="Rectangle 29">
            <a:extLst>
              <a:ext uri="{FF2B5EF4-FFF2-40B4-BE49-F238E27FC236}">
                <a16:creationId xmlns:a16="http://schemas.microsoft.com/office/drawing/2014/main" id="{29D945F2-5D72-30E5-6EA1-4ED10EECB5A5}"/>
              </a:ext>
            </a:extLst>
          </p:cNvPr>
          <p:cNvSpPr/>
          <p:nvPr/>
        </p:nvSpPr>
        <p:spPr>
          <a:xfrm>
            <a:off x="299434" y="3301485"/>
            <a:ext cx="1823818" cy="3155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a:t>
            </a:r>
            <a:r>
              <a:rPr lang="en-IN" dirty="0">
                <a:solidFill>
                  <a:srgbClr val="92D050"/>
                </a:solidFill>
              </a:rPr>
              <a:t>Analytics </a:t>
            </a:r>
          </a:p>
        </p:txBody>
      </p:sp>
      <p:sp>
        <p:nvSpPr>
          <p:cNvPr id="31" name="Arrow: Down 30">
            <a:extLst>
              <a:ext uri="{FF2B5EF4-FFF2-40B4-BE49-F238E27FC236}">
                <a16:creationId xmlns:a16="http://schemas.microsoft.com/office/drawing/2014/main" id="{5B7F0D41-1DE8-8585-24AA-C94F96FE060C}"/>
              </a:ext>
            </a:extLst>
          </p:cNvPr>
          <p:cNvSpPr/>
          <p:nvPr/>
        </p:nvSpPr>
        <p:spPr>
          <a:xfrm>
            <a:off x="1016958" y="2965914"/>
            <a:ext cx="74373" cy="2640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31">
            <a:extLst>
              <a:ext uri="{FF2B5EF4-FFF2-40B4-BE49-F238E27FC236}">
                <a16:creationId xmlns:a16="http://schemas.microsoft.com/office/drawing/2014/main" id="{7EC1975A-4452-E4AC-458F-AE049146C233}"/>
              </a:ext>
            </a:extLst>
          </p:cNvPr>
          <p:cNvSpPr/>
          <p:nvPr/>
        </p:nvSpPr>
        <p:spPr>
          <a:xfrm>
            <a:off x="299434" y="4024143"/>
            <a:ext cx="1871312" cy="366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92D050"/>
                </a:solidFill>
              </a:rPr>
              <a:t>Equilibrium Point </a:t>
            </a:r>
          </a:p>
        </p:txBody>
      </p:sp>
      <p:sp>
        <p:nvSpPr>
          <p:cNvPr id="33" name="Rectangle 32">
            <a:extLst>
              <a:ext uri="{FF2B5EF4-FFF2-40B4-BE49-F238E27FC236}">
                <a16:creationId xmlns:a16="http://schemas.microsoft.com/office/drawing/2014/main" id="{724DC844-CF15-1C3E-0A7A-2C305D04554F}"/>
              </a:ext>
            </a:extLst>
          </p:cNvPr>
          <p:cNvSpPr/>
          <p:nvPr/>
        </p:nvSpPr>
        <p:spPr>
          <a:xfrm>
            <a:off x="2532352" y="3319642"/>
            <a:ext cx="1734671" cy="31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92D050"/>
                </a:solidFill>
              </a:rPr>
              <a:t>Investment Decision|</a:t>
            </a:r>
          </a:p>
        </p:txBody>
      </p:sp>
      <p:sp>
        <p:nvSpPr>
          <p:cNvPr id="34" name="Rectangle 33">
            <a:extLst>
              <a:ext uri="{FF2B5EF4-FFF2-40B4-BE49-F238E27FC236}">
                <a16:creationId xmlns:a16="http://schemas.microsoft.com/office/drawing/2014/main" id="{5AEA8F24-2AED-93EF-5E4B-F8186C28DAD6}"/>
              </a:ext>
            </a:extLst>
          </p:cNvPr>
          <p:cNvSpPr/>
          <p:nvPr/>
        </p:nvSpPr>
        <p:spPr>
          <a:xfrm>
            <a:off x="2534356" y="4075450"/>
            <a:ext cx="1752984" cy="3155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92D050"/>
                </a:solidFill>
              </a:rPr>
              <a:t>Equilibrium Point </a:t>
            </a:r>
          </a:p>
        </p:txBody>
      </p:sp>
      <p:sp>
        <p:nvSpPr>
          <p:cNvPr id="35" name="Arrow: Down 34">
            <a:extLst>
              <a:ext uri="{FF2B5EF4-FFF2-40B4-BE49-F238E27FC236}">
                <a16:creationId xmlns:a16="http://schemas.microsoft.com/office/drawing/2014/main" id="{D765DA1D-FCC3-1BE3-79E4-EE194EC0DFC1}"/>
              </a:ext>
            </a:extLst>
          </p:cNvPr>
          <p:cNvSpPr/>
          <p:nvPr/>
        </p:nvSpPr>
        <p:spPr>
          <a:xfrm>
            <a:off x="974212" y="3723926"/>
            <a:ext cx="74373" cy="2640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F6CF1854-00D8-9D7A-BC8C-2732AECC33F2}"/>
              </a:ext>
            </a:extLst>
          </p:cNvPr>
          <p:cNvSpPr/>
          <p:nvPr/>
        </p:nvSpPr>
        <p:spPr>
          <a:xfrm>
            <a:off x="2170746" y="4207383"/>
            <a:ext cx="343854" cy="1225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Up 37">
            <a:extLst>
              <a:ext uri="{FF2B5EF4-FFF2-40B4-BE49-F238E27FC236}">
                <a16:creationId xmlns:a16="http://schemas.microsoft.com/office/drawing/2014/main" id="{DBD57308-3BE6-FFDF-EF5E-11F04C382519}"/>
              </a:ext>
            </a:extLst>
          </p:cNvPr>
          <p:cNvSpPr/>
          <p:nvPr/>
        </p:nvSpPr>
        <p:spPr>
          <a:xfrm>
            <a:off x="3268049" y="3723926"/>
            <a:ext cx="74373" cy="26401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EC6191B7-33AF-F70E-E6CD-A23377860F0F}"/>
              </a:ext>
            </a:extLst>
          </p:cNvPr>
          <p:cNvSpPr txBox="1"/>
          <p:nvPr/>
        </p:nvSpPr>
        <p:spPr>
          <a:xfrm>
            <a:off x="4847339" y="1480617"/>
            <a:ext cx="4087871" cy="2862322"/>
          </a:xfrm>
          <a:prstGeom prst="rect">
            <a:avLst/>
          </a:prstGeom>
          <a:noFill/>
        </p:spPr>
        <p:txBody>
          <a:bodyPr wrap="square">
            <a:spAutoFit/>
          </a:bodyPr>
          <a:lstStyle/>
          <a:p>
            <a:r>
              <a:rPr lang="en-IN" sz="1800" dirty="0"/>
              <a:t>This diagram represents the factors involved in making investment decisions. The diamond shape represents the equilibrium point, which is the ideal balance between risk and potential return. Analytics are used to </a:t>
            </a:r>
            <a:r>
              <a:rPr lang="en-IN" sz="1800" dirty="0" err="1"/>
              <a:t>analyzehistorical</a:t>
            </a:r>
            <a:r>
              <a:rPr lang="en-IN" sz="1800" dirty="0"/>
              <a:t> data and assess risk in order to arrive at this equilibrium point and make informed investment decisions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Title 2">
            <a:extLst>
              <a:ext uri="{FF2B5EF4-FFF2-40B4-BE49-F238E27FC236}">
                <a16:creationId xmlns:a16="http://schemas.microsoft.com/office/drawing/2014/main" id="{2345E76A-D81F-D8DB-AB12-F6AA098BD49E}"/>
              </a:ext>
            </a:extLst>
          </p:cNvPr>
          <p:cNvSpPr>
            <a:spLocks noGrp="1"/>
          </p:cNvSpPr>
          <p:nvPr>
            <p:ph type="title"/>
          </p:nvPr>
        </p:nvSpPr>
        <p:spPr>
          <a:xfrm>
            <a:off x="169576" y="451419"/>
            <a:ext cx="4323000" cy="497700"/>
          </a:xfrm>
        </p:spPr>
        <p:txBody>
          <a:bodyPr/>
          <a:lstStyle/>
          <a:p>
            <a:r>
              <a:rPr lang="en-US" dirty="0">
                <a:solidFill>
                  <a:srgbClr val="FF0000"/>
                </a:solidFill>
              </a:rPr>
              <a:t>Main KPIs</a:t>
            </a:r>
            <a:endParaRPr lang="en-IN" dirty="0">
              <a:solidFill>
                <a:srgbClr val="FF0000"/>
              </a:solidFill>
            </a:endParaRPr>
          </a:p>
        </p:txBody>
      </p:sp>
      <p:sp>
        <p:nvSpPr>
          <p:cNvPr id="5" name="TextBox 4">
            <a:extLst>
              <a:ext uri="{FF2B5EF4-FFF2-40B4-BE49-F238E27FC236}">
                <a16:creationId xmlns:a16="http://schemas.microsoft.com/office/drawing/2014/main" id="{363FAB58-9D17-59C2-2AD4-156636B05EB0}"/>
              </a:ext>
            </a:extLst>
          </p:cNvPr>
          <p:cNvSpPr txBox="1"/>
          <p:nvPr/>
        </p:nvSpPr>
        <p:spPr>
          <a:xfrm>
            <a:off x="495836" y="1291765"/>
            <a:ext cx="5620018" cy="523220"/>
          </a:xfrm>
          <a:prstGeom prst="rect">
            <a:avLst/>
          </a:prstGeom>
          <a:noFill/>
        </p:spPr>
        <p:txBody>
          <a:bodyPr wrap="square">
            <a:spAutoFit/>
          </a:bodyPr>
          <a:lstStyle/>
          <a:p>
            <a:endParaRPr lang="en-IN" dirty="0"/>
          </a:p>
          <a:p>
            <a:pPr marL="285750" indent="-285750">
              <a:buFont typeface="Wingdings" panose="05000000000000000000" pitchFamily="2" charset="2"/>
              <a:buChar char="§"/>
            </a:pPr>
            <a:r>
              <a:rPr lang="en-IN" b="1" dirty="0"/>
              <a:t>Sector-wise Share In FDI</a:t>
            </a:r>
          </a:p>
        </p:txBody>
      </p:sp>
      <p:sp>
        <p:nvSpPr>
          <p:cNvPr id="7" name="TextBox 6">
            <a:extLst>
              <a:ext uri="{FF2B5EF4-FFF2-40B4-BE49-F238E27FC236}">
                <a16:creationId xmlns:a16="http://schemas.microsoft.com/office/drawing/2014/main" id="{02F8BDD8-E1A1-495F-1698-B65343C3AF54}"/>
              </a:ext>
            </a:extLst>
          </p:cNvPr>
          <p:cNvSpPr txBox="1"/>
          <p:nvPr/>
        </p:nvSpPr>
        <p:spPr>
          <a:xfrm>
            <a:off x="495836" y="1922831"/>
            <a:ext cx="4652492" cy="738664"/>
          </a:xfrm>
          <a:prstGeom prst="rect">
            <a:avLst/>
          </a:prstGeom>
          <a:noFill/>
        </p:spPr>
        <p:txBody>
          <a:bodyPr wrap="square">
            <a:spAutoFit/>
          </a:bodyPr>
          <a:lstStyle/>
          <a:p>
            <a:pPr marL="285750" indent="-285750">
              <a:buFont typeface="Wingdings" panose="05000000000000000000" pitchFamily="2" charset="2"/>
              <a:buChar char="§"/>
            </a:pPr>
            <a:r>
              <a:rPr lang="en-IN" b="1" dirty="0"/>
              <a:t>Year-wise Share of a Sector</a:t>
            </a:r>
          </a:p>
          <a:p>
            <a:endParaRPr lang="en-IN" dirty="0"/>
          </a:p>
          <a:p>
            <a:pPr marL="285750" indent="-285750">
              <a:buFont typeface="Wingdings" panose="05000000000000000000" pitchFamily="2" charset="2"/>
              <a:buChar char="§"/>
            </a:pPr>
            <a:r>
              <a:rPr lang="en-IN" b="1" dirty="0"/>
              <a:t>Year-wise FDI inflow</a:t>
            </a:r>
          </a:p>
        </p:txBody>
      </p:sp>
      <p:sp>
        <p:nvSpPr>
          <p:cNvPr id="9" name="TextBox 8">
            <a:extLst>
              <a:ext uri="{FF2B5EF4-FFF2-40B4-BE49-F238E27FC236}">
                <a16:creationId xmlns:a16="http://schemas.microsoft.com/office/drawing/2014/main" id="{E01D4BB9-E1E5-065A-8BDB-EA2FA6E2E91A}"/>
              </a:ext>
            </a:extLst>
          </p:cNvPr>
          <p:cNvSpPr txBox="1"/>
          <p:nvPr/>
        </p:nvSpPr>
        <p:spPr>
          <a:xfrm>
            <a:off x="495836" y="2853609"/>
            <a:ext cx="6412069" cy="307777"/>
          </a:xfrm>
          <a:prstGeom prst="rect">
            <a:avLst/>
          </a:prstGeom>
          <a:noFill/>
        </p:spPr>
        <p:txBody>
          <a:bodyPr wrap="square">
            <a:spAutoFit/>
          </a:bodyPr>
          <a:lstStyle/>
          <a:p>
            <a:pPr marL="285750" indent="-285750">
              <a:buFont typeface="Wingdings" panose="05000000000000000000" pitchFamily="2" charset="2"/>
              <a:buChar char="§"/>
            </a:pPr>
            <a:r>
              <a:rPr lang="en-IN" b="1" dirty="0"/>
              <a:t>FDI ( ₹ Crores)</a:t>
            </a:r>
          </a:p>
        </p:txBody>
      </p:sp>
      <p:sp>
        <p:nvSpPr>
          <p:cNvPr id="11" name="TextBox 10">
            <a:extLst>
              <a:ext uri="{FF2B5EF4-FFF2-40B4-BE49-F238E27FC236}">
                <a16:creationId xmlns:a16="http://schemas.microsoft.com/office/drawing/2014/main" id="{ECD4C304-FB49-4CB5-4D9A-18FD2E98F231}"/>
              </a:ext>
            </a:extLst>
          </p:cNvPr>
          <p:cNvSpPr txBox="1"/>
          <p:nvPr/>
        </p:nvSpPr>
        <p:spPr>
          <a:xfrm>
            <a:off x="495836" y="3401196"/>
            <a:ext cx="4652492" cy="307777"/>
          </a:xfrm>
          <a:prstGeom prst="rect">
            <a:avLst/>
          </a:prstGeom>
          <a:noFill/>
        </p:spPr>
        <p:txBody>
          <a:bodyPr wrap="square">
            <a:spAutoFit/>
          </a:bodyPr>
          <a:lstStyle/>
          <a:p>
            <a:pPr marL="285750" indent="-285750">
              <a:buFont typeface="Wingdings" panose="05000000000000000000" pitchFamily="2" charset="2"/>
              <a:buChar char="§"/>
            </a:pPr>
            <a:r>
              <a:rPr lang="en-IN" b="1" dirty="0"/>
              <a:t>FDI ($ Millions)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My Dashboard </a:t>
            </a:r>
            <a:endParaRPr dirty="0"/>
          </a:p>
        </p:txBody>
      </p:sp>
      <p:pic>
        <p:nvPicPr>
          <p:cNvPr id="3" name="Picture 2">
            <a:extLst>
              <a:ext uri="{FF2B5EF4-FFF2-40B4-BE49-F238E27FC236}">
                <a16:creationId xmlns:a16="http://schemas.microsoft.com/office/drawing/2014/main" id="{CE63A97E-D643-645C-BA68-3D35943EEFD4}"/>
              </a:ext>
            </a:extLst>
          </p:cNvPr>
          <p:cNvPicPr>
            <a:picLocks noChangeAspect="1"/>
          </p:cNvPicPr>
          <p:nvPr/>
        </p:nvPicPr>
        <p:blipFill>
          <a:blip r:embed="rId3"/>
          <a:stretch>
            <a:fillRect/>
          </a:stretch>
        </p:blipFill>
        <p:spPr>
          <a:xfrm>
            <a:off x="324252" y="1393156"/>
            <a:ext cx="3681077" cy="3183421"/>
          </a:xfrm>
          <a:prstGeom prst="rect">
            <a:avLst/>
          </a:prstGeom>
        </p:spPr>
      </p:pic>
      <p:pic>
        <p:nvPicPr>
          <p:cNvPr id="7" name="Picture 6">
            <a:extLst>
              <a:ext uri="{FF2B5EF4-FFF2-40B4-BE49-F238E27FC236}">
                <a16:creationId xmlns:a16="http://schemas.microsoft.com/office/drawing/2014/main" id="{711B8F17-6234-38A7-B3A1-0257BA414332}"/>
              </a:ext>
            </a:extLst>
          </p:cNvPr>
          <p:cNvPicPr>
            <a:picLocks noChangeAspect="1"/>
          </p:cNvPicPr>
          <p:nvPr/>
        </p:nvPicPr>
        <p:blipFill>
          <a:blip r:embed="rId4"/>
          <a:stretch>
            <a:fillRect/>
          </a:stretch>
        </p:blipFill>
        <p:spPr>
          <a:xfrm>
            <a:off x="4440663" y="1393156"/>
            <a:ext cx="4469237" cy="31171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lvl="0"/>
            <a:r>
              <a:rPr lang="en-IN" dirty="0"/>
              <a:t>My Dashboard </a:t>
            </a:r>
            <a:endParaRPr dirty="0"/>
          </a:p>
        </p:txBody>
      </p:sp>
      <p:pic>
        <p:nvPicPr>
          <p:cNvPr id="3" name="Picture 2">
            <a:extLst>
              <a:ext uri="{FF2B5EF4-FFF2-40B4-BE49-F238E27FC236}">
                <a16:creationId xmlns:a16="http://schemas.microsoft.com/office/drawing/2014/main" id="{15443243-CA3E-2598-3363-C59EB01B882C}"/>
              </a:ext>
            </a:extLst>
          </p:cNvPr>
          <p:cNvPicPr>
            <a:picLocks noChangeAspect="1"/>
          </p:cNvPicPr>
          <p:nvPr/>
        </p:nvPicPr>
        <p:blipFill>
          <a:blip r:embed="rId3"/>
          <a:stretch>
            <a:fillRect/>
          </a:stretch>
        </p:blipFill>
        <p:spPr>
          <a:xfrm>
            <a:off x="2517820" y="1755926"/>
            <a:ext cx="3847200" cy="2942549"/>
          </a:xfrm>
          <a:prstGeom prst="rect">
            <a:avLst/>
          </a:prstGeom>
        </p:spPr>
      </p:pic>
      <p:pic>
        <p:nvPicPr>
          <p:cNvPr id="7" name="Picture 6">
            <a:extLst>
              <a:ext uri="{FF2B5EF4-FFF2-40B4-BE49-F238E27FC236}">
                <a16:creationId xmlns:a16="http://schemas.microsoft.com/office/drawing/2014/main" id="{2C774CF0-55F9-9EF8-C59F-C909B835BF4F}"/>
              </a:ext>
            </a:extLst>
          </p:cNvPr>
          <p:cNvPicPr>
            <a:picLocks noChangeAspect="1"/>
          </p:cNvPicPr>
          <p:nvPr/>
        </p:nvPicPr>
        <p:blipFill>
          <a:blip r:embed="rId4"/>
          <a:stretch>
            <a:fillRect/>
          </a:stretch>
        </p:blipFill>
        <p:spPr>
          <a:xfrm>
            <a:off x="1461659" y="1197736"/>
            <a:ext cx="5959521" cy="3928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54"/>
                                        </p:tgtEl>
                                        <p:attrNameLst>
                                          <p:attrName>style.visibility</p:attrName>
                                        </p:attrNameLst>
                                      </p:cBhvr>
                                      <p:to>
                                        <p:strVal val="visible"/>
                                      </p:to>
                                    </p:set>
                                    <p:anim calcmode="lin" valueType="num">
                                      <p:cBhvr additive="base">
                                        <p:cTn id="7"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2" name="Picture 1">
            <a:extLst>
              <a:ext uri="{FF2B5EF4-FFF2-40B4-BE49-F238E27FC236}">
                <a16:creationId xmlns:a16="http://schemas.microsoft.com/office/drawing/2014/main" id="{C827311D-785A-6830-AE98-096FE88AE73C}"/>
              </a:ext>
            </a:extLst>
          </p:cNvPr>
          <p:cNvPicPr>
            <a:picLocks noChangeAspect="1"/>
          </p:cNvPicPr>
          <p:nvPr/>
        </p:nvPicPr>
        <p:blipFill>
          <a:blip r:embed="rId3"/>
          <a:stretch>
            <a:fillRect/>
          </a:stretch>
        </p:blipFill>
        <p:spPr>
          <a:xfrm>
            <a:off x="1260232" y="1027967"/>
            <a:ext cx="5638800" cy="3473695"/>
          </a:xfrm>
          <a:prstGeom prst="rect">
            <a:avLst/>
          </a:prstGeom>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259</Words>
  <Application>Microsoft Office PowerPoint</Application>
  <PresentationFormat>On-screen Show (16:9)</PresentationFormat>
  <Paragraphs>25</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Minimalist Business Slides XL by Slidesgo</vt:lpstr>
      <vt:lpstr>Foreign Direct Investment Analytics</vt:lpstr>
      <vt:lpstr>Introduction</vt:lpstr>
      <vt:lpstr>Details Of Data  Investment decisions are often a balancing act between historical data and calculated risks. This project leverages analytics to navigate this uncertainty and identify equilibrium investment opportunities in the Indian FDI landscape. We will analyze FDI data from 2000-01 to 2016-17, uncovering trends across various sectors and years. This data-driven approach will equip us to make informed investment decisions and understand the evolving dynamics of FDI in India.</vt:lpstr>
      <vt:lpstr>Unveiling FDI Trends in India: A Data-Driven Approach    </vt:lpstr>
      <vt:lpstr>Main KPIs</vt:lpstr>
      <vt:lpstr>My Dashboard </vt:lpstr>
      <vt:lpstr>My Dashboard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Foreign Direct Investment Analytics</dc:title>
  <cp:lastModifiedBy>KATRAGADDA YOCHANA</cp:lastModifiedBy>
  <cp:revision>5</cp:revision>
  <dcterms:modified xsi:type="dcterms:W3CDTF">2024-07-14T16:16:22Z</dcterms:modified>
</cp:coreProperties>
</file>